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25" d="100"/>
          <a:sy n="25" d="100"/>
        </p:scale>
        <p:origin x="28" y="652"/>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3347138769640031"/>
          <c:y val="1.89705560538853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3455284957089866E-2"/>
          <c:y val="7.3932186639551215E-2"/>
          <c:w val="0.93654471504291015"/>
          <c:h val="0.68633529935014648"/>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C17-43E6-A802-B0CD7CCDDB6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C17-43E6-A802-B0CD7CCDDB66}"/>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C17-43E6-A802-B0CD7CCDDB66}"/>
            </c:ext>
          </c:extLst>
        </c:ser>
        <c:dLbls>
          <c:showLegendKey val="0"/>
          <c:showVal val="0"/>
          <c:showCatName val="0"/>
          <c:showSerName val="0"/>
          <c:showPercent val="0"/>
          <c:showBubbleSize val="0"/>
        </c:dLbls>
        <c:gapWidth val="219"/>
        <c:overlap val="-27"/>
        <c:axId val="1226640816"/>
        <c:axId val="1226638320"/>
      </c:barChart>
      <c:catAx>
        <c:axId val="122664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38320"/>
        <c:crosses val="autoZero"/>
        <c:auto val="1"/>
        <c:lblAlgn val="ctr"/>
        <c:lblOffset val="100"/>
        <c:noMultiLvlLbl val="0"/>
      </c:catAx>
      <c:valAx>
        <c:axId val="122663832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40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9/7/2024</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BD4618-2117-43E6-93A0-5A1677072770}" type="slidenum">
              <a:rPr lang="en-US" smtClean="0"/>
              <a:t>1</a:t>
            </a:fld>
            <a:endParaRPr lang="en-US"/>
          </a:p>
        </p:txBody>
      </p:sp>
    </p:spTree>
    <p:extLst>
      <p:ext uri="{BB962C8B-B14F-4D97-AF65-F5344CB8AC3E}">
        <p14:creationId xmlns:p14="http://schemas.microsoft.com/office/powerpoint/2010/main" val="298214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9/7/2024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68878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9/7/2024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16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9/7/2024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79189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9/7/2024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9955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9/7/2024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4057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9/7/2024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3620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9/7/2024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5520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9/7/2024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4904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9/7/2024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334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9/7/2024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9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9/7/2024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7350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9/7/2024</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69491262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 Box 1059"/>
          <p:cNvSpPr txBox="1">
            <a:spLocks noChangeArrowheads="1"/>
          </p:cNvSpPr>
          <p:nvPr/>
        </p:nvSpPr>
        <p:spPr bwMode="auto">
          <a:xfrm>
            <a:off x="5345237" y="2983178"/>
            <a:ext cx="32802513"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latin typeface="فهفق"/>
                <a:cs typeface="B Nazanin" panose="00000400000000000000" pitchFamily="2" charset="-78"/>
              </a:rPr>
              <a:t>عنوان عنوان عنوان عنوان عنوان عنوان عنوان عنوان</a:t>
            </a:r>
            <a:endParaRPr lang="fa-IR" sz="6600" b="1" dirty="0">
              <a:latin typeface="فهفق"/>
              <a:cs typeface="B Nazanin" panose="00000400000000000000" pitchFamily="2" charset="-78"/>
            </a:endParaRPr>
          </a:p>
          <a:p>
            <a:pPr algn="ctr" rtl="1"/>
            <a:r>
              <a:rPr lang="fa-IR" sz="4800" b="1" dirty="0">
                <a:cs typeface="B Nazanin" panose="00000400000000000000" pitchFamily="2" charset="-78"/>
              </a:rPr>
              <a:t>نام و نام خانوادگی نویسنده اول1، نام و نام خانوادگی نویسنده دوم2، ...</a:t>
            </a:r>
            <a:endParaRPr lang="en-US" sz="4800" b="1" dirty="0">
              <a:cs typeface="B Nazanin" panose="00000400000000000000" pitchFamily="2" charset="-78"/>
            </a:endParaRPr>
          </a:p>
          <a:p>
            <a:pPr algn="ctr" rtl="1"/>
            <a:r>
              <a:rPr lang="ar-SA" sz="4400" dirty="0">
                <a:ea typeface="Calibri" panose="020F0502020204030204" pitchFamily="34" charset="0"/>
                <a:cs typeface="B Nazanin" panose="00000400000000000000" pitchFamily="2" charset="-78"/>
              </a:rPr>
              <a:t>1- </a:t>
            </a:r>
            <a:r>
              <a:rPr lang="fa-IR" sz="4400" dirty="0">
                <a:latin typeface="Times New Roman" panose="02020603050405020304" pitchFamily="18" charset="0"/>
                <a:ea typeface="Calibri" panose="020F0502020204030204" pitchFamily="34" charset="0"/>
                <a:cs typeface="B Nazanin" panose="00000400000000000000" pitchFamily="2" charset="-78"/>
              </a:rPr>
              <a:t> درجه علمی و رشته تخصصی(یا سمت کاری) و محل کار نویسنده اول</a:t>
            </a:r>
          </a:p>
          <a:p>
            <a:pPr algn="ctr" rtl="1"/>
            <a:r>
              <a:rPr lang="fa-IR" sz="4400" dirty="0">
                <a:ea typeface="Calibri" panose="020F0502020204030204" pitchFamily="34" charset="0"/>
                <a:cs typeface="B Nazanin" panose="00000400000000000000" pitchFamily="2" charset="-78"/>
              </a:rPr>
              <a:t>2</a:t>
            </a:r>
            <a:r>
              <a:rPr lang="ar-SA" sz="4400" dirty="0">
                <a:ea typeface="Calibri" panose="020F0502020204030204" pitchFamily="34" charset="0"/>
                <a:cs typeface="B Nazanin" panose="00000400000000000000" pitchFamily="2" charset="-78"/>
              </a:rPr>
              <a:t>- </a:t>
            </a:r>
            <a:r>
              <a:rPr lang="fa-IR" sz="4400" dirty="0">
                <a:latin typeface="Times New Roman" panose="02020603050405020304" pitchFamily="18" charset="0"/>
                <a:ea typeface="Calibri" panose="020F0502020204030204" pitchFamily="34" charset="0"/>
                <a:cs typeface="B Nazanin" panose="00000400000000000000" pitchFamily="2" charset="-78"/>
              </a:rPr>
              <a:t> درجه علمی و رشته تخصصی(یا سمت کاری) و محل کار نویسنده دوم...</a:t>
            </a:r>
          </a:p>
          <a:p>
            <a:pPr algn="ctr" rtl="1"/>
            <a:r>
              <a:rPr lang="fa-IR" sz="4400" dirty="0">
                <a:latin typeface="Times New Roman" panose="02020603050405020304" pitchFamily="18" charset="0"/>
                <a:ea typeface="Calibri" panose="020F0502020204030204" pitchFamily="34" charset="0"/>
                <a:cs typeface="B Nazanin" panose="00000400000000000000" pitchFamily="2" charset="-78"/>
              </a:rPr>
              <a:t>آدرس پست الکترونیک نویسنده مسئول مقاله:</a:t>
            </a:r>
          </a:p>
          <a:p>
            <a:pPr algn="ctr" rtl="1"/>
            <a:r>
              <a:rPr lang="fa-IR" altLang="en-US" sz="4400" b="1" dirty="0">
                <a:effectLst>
                  <a:outerShdw blurRad="38100" dist="38100" dir="2700000" algn="tl">
                    <a:srgbClr val="FFFFFF"/>
                  </a:outerShdw>
                </a:effectLst>
                <a:cs typeface="B Nazanin" panose="00000400000000000000" pitchFamily="2" charset="-78"/>
              </a:rPr>
              <a:t> </a:t>
            </a:r>
            <a:endParaRPr lang="en-US" altLang="en-US" sz="4400" b="1" dirty="0">
              <a:effectLst>
                <a:outerShdw blurRad="38100" dist="38100" dir="2700000" algn="tl">
                  <a:srgbClr val="FFFFFF"/>
                </a:outerShdw>
              </a:effectLst>
              <a:cs typeface="B Nazanin" panose="00000400000000000000" pitchFamily="2" charset="-78"/>
            </a:endParaRPr>
          </a:p>
        </p:txBody>
      </p:sp>
      <p:sp>
        <p:nvSpPr>
          <p:cNvPr id="8" name="AutoShape 4"/>
          <p:cNvSpPr>
            <a:spLocks noChangeArrowheads="1"/>
          </p:cNvSpPr>
          <p:nvPr/>
        </p:nvSpPr>
        <p:spPr bwMode="auto">
          <a:xfrm>
            <a:off x="739355" y="7437088"/>
            <a:ext cx="21007138"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نتایج و بحث</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a:t>
            </a:r>
          </a:p>
          <a:p>
            <a:pPr algn="justLow" rtl="1">
              <a:defRPr/>
            </a:pPr>
            <a:r>
              <a:rPr lang="fa-IR" sz="5400" b="1" dirty="0">
                <a:solidFill>
                  <a:srgbClr val="C00000"/>
                </a:solidFill>
                <a:cs typeface="B Nazanin" panose="00000400000000000000" pitchFamily="2" charset="-78"/>
              </a:rPr>
              <a:t>راهنما:</a:t>
            </a:r>
            <a:endParaRPr lang="en-US" sz="54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حداقل فونت: 36</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بهترین فونت: بالای 44</a:t>
            </a: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1" name="AutoShape 4"/>
          <p:cNvSpPr>
            <a:spLocks noChangeArrowheads="1"/>
          </p:cNvSpPr>
          <p:nvPr/>
        </p:nvSpPr>
        <p:spPr bwMode="auto">
          <a:xfrm>
            <a:off x="22059902" y="13391841"/>
            <a:ext cx="21007138" cy="5562481"/>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مقدمه: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2" name="AutoShape 4"/>
          <p:cNvSpPr>
            <a:spLocks noChangeArrowheads="1"/>
          </p:cNvSpPr>
          <p:nvPr/>
        </p:nvSpPr>
        <p:spPr bwMode="auto">
          <a:xfrm>
            <a:off x="22018463" y="7417464"/>
            <a:ext cx="21048577" cy="5562481"/>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چکیده: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3" name="AutoShape 4"/>
          <p:cNvSpPr>
            <a:spLocks noChangeArrowheads="1"/>
          </p:cNvSpPr>
          <p:nvPr/>
        </p:nvSpPr>
        <p:spPr bwMode="auto">
          <a:xfrm>
            <a:off x="739355" y="15761188"/>
            <a:ext cx="21048577" cy="5562481"/>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p>
          <a:p>
            <a:pPr algn="just" rtl="1">
              <a:defRPr/>
            </a:pPr>
            <a:endParaRPr lang="fa-IR" sz="5400" dirty="0">
              <a:cs typeface="B Nazanin" panose="00000400000000000000" pitchFamily="2" charset="-78"/>
            </a:endParaRPr>
          </a:p>
          <a:p>
            <a:pPr algn="just" rtl="1">
              <a:defRPr/>
            </a:pPr>
            <a:endParaRPr lang="fa-IR" sz="5400" dirty="0">
              <a:cs typeface="B Nazanin" panose="00000400000000000000" pitchFamily="2" charset="-78"/>
            </a:endParaRPr>
          </a:p>
        </p:txBody>
      </p:sp>
      <p:sp>
        <p:nvSpPr>
          <p:cNvPr id="14" name="AutoShape 4"/>
          <p:cNvSpPr>
            <a:spLocks noChangeArrowheads="1"/>
          </p:cNvSpPr>
          <p:nvPr/>
        </p:nvSpPr>
        <p:spPr bwMode="auto">
          <a:xfrm>
            <a:off x="739354" y="21430775"/>
            <a:ext cx="20768257" cy="2621399"/>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منابع:</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graphicFrame>
        <p:nvGraphicFramePr>
          <p:cNvPr id="10" name="Chart 9"/>
          <p:cNvGraphicFramePr/>
          <p:nvPr>
            <p:extLst>
              <p:ext uri="{D42A27DB-BD31-4B8C-83A1-F6EECF244321}">
                <p14:modId xmlns:p14="http://schemas.microsoft.com/office/powerpoint/2010/main" val="3367032033"/>
              </p:ext>
            </p:extLst>
          </p:nvPr>
        </p:nvGraphicFramePr>
        <p:xfrm>
          <a:off x="936797" y="10198706"/>
          <a:ext cx="6938571" cy="2800864"/>
        </p:xfrm>
        <a:graphic>
          <a:graphicData uri="http://schemas.openxmlformats.org/drawingml/2006/chart">
            <c:chart xmlns:c="http://schemas.openxmlformats.org/drawingml/2006/chart" xmlns:r="http://schemas.openxmlformats.org/officeDocument/2006/relationships" r:id="rId4"/>
          </a:graphicData>
        </a:graphic>
      </p:graphicFrame>
      <p:sp>
        <p:nvSpPr>
          <p:cNvPr id="5" name="AutoShape 4">
            <a:extLst>
              <a:ext uri="{FF2B5EF4-FFF2-40B4-BE49-F238E27FC236}">
                <a16:creationId xmlns:a16="http://schemas.microsoft.com/office/drawing/2014/main" id="{EF7010F4-CDCA-B5BC-5771-F51CA88A4EE8}"/>
              </a:ext>
            </a:extLst>
          </p:cNvPr>
          <p:cNvSpPr>
            <a:spLocks noChangeArrowheads="1"/>
          </p:cNvSpPr>
          <p:nvPr/>
        </p:nvSpPr>
        <p:spPr bwMode="auto">
          <a:xfrm>
            <a:off x="22059902" y="19231759"/>
            <a:ext cx="21007138" cy="4699337"/>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روش تحقیق:</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1595</TotalTime>
  <Words>309</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 Nazanin</vt:lpstr>
      <vt:lpstr>B Titr</vt:lpstr>
      <vt:lpstr>Calibri</vt:lpstr>
      <vt:lpstr>Calibri Light</vt:lpstr>
      <vt:lpstr>Times New Roman</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rahele fereidonnejad</cp:lastModifiedBy>
  <cp:revision>190</cp:revision>
  <dcterms:created xsi:type="dcterms:W3CDTF">2018-04-09T07:28:08Z</dcterms:created>
  <dcterms:modified xsi:type="dcterms:W3CDTF">2024-09-07T14:07:02Z</dcterms:modified>
</cp:coreProperties>
</file>